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9"/>
  </p:notesMasterIdLst>
  <p:sldIdLst>
    <p:sldId id="257" r:id="rId2"/>
    <p:sldId id="273" r:id="rId3"/>
    <p:sldId id="274" r:id="rId4"/>
    <p:sldId id="275" r:id="rId5"/>
    <p:sldId id="276" r:id="rId6"/>
    <p:sldId id="277" r:id="rId7"/>
    <p:sldId id="278" r:id="rId8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Arashir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540E3F-2629-487E-A2EA-347C73852226}">
  <a:tblStyle styleId="{DB540E3F-2629-487E-A2EA-347C738522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ffc6cf3b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7ffc6cf3b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7ffc6cf3b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7ffc6cf3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7ffc6cf3b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7ffc6cf3b_0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c38317c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c38317c8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58c38317c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7ffc6cf3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7ffc6cf3b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57ffc6cf3b_0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eb6f043fd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eb6f043fd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14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999" b="1"/>
              <a:t>Sequential Patterns</a:t>
            </a:r>
            <a:endParaRPr sz="599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5199"/>
              <a:t>Sequential patterns and text mining</a:t>
            </a:r>
            <a:endParaRPr sz="5199"/>
          </a:p>
        </p:txBody>
      </p:sp>
      <p:sp>
        <p:nvSpPr>
          <p:cNvPr id="453" name="Google Shape;453;p27"/>
          <p:cNvSpPr txBox="1">
            <a:spLocks noGrp="1"/>
          </p:cNvSpPr>
          <p:nvPr>
            <p:ph type="body" idx="1"/>
          </p:nvPr>
        </p:nvSpPr>
        <p:spPr>
          <a:xfrm>
            <a:off x="1117599" y="1590554"/>
            <a:ext cx="14020931" cy="631048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/>
              <a:t>Text data are naturally represented as sequences </a:t>
            </a:r>
            <a:endParaRPr/>
          </a:p>
          <a:p>
            <a:r>
              <a:rPr lang="en-US"/>
              <a:t>Item = word or character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Sequential pattern = phrases, collocations, or expressions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Google Shape;459;p28"/>
          <p:cNvGraphicFramePr/>
          <p:nvPr/>
        </p:nvGraphicFramePr>
        <p:xfrm>
          <a:off x="935658" y="1590566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67286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153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N-gram examples</a:t>
                      </a:r>
                      <a:endParaRPr sz="36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15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60" name="Google Shape;460;p28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000"/>
              <a:t>Extracting N-grams and Skip-grams in text</a:t>
            </a:r>
            <a:endParaRPr sz="4000"/>
          </a:p>
        </p:txBody>
      </p:sp>
      <p:sp>
        <p:nvSpPr>
          <p:cNvPr id="461" name="Google Shape;461;p28"/>
          <p:cNvSpPr txBox="1">
            <a:spLocks noGrp="1"/>
          </p:cNvSpPr>
          <p:nvPr>
            <p:ph type="body" idx="1"/>
          </p:nvPr>
        </p:nvSpPr>
        <p:spPr>
          <a:xfrm>
            <a:off x="935608" y="2605892"/>
            <a:ext cx="6728643" cy="5101602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685731" indent="-457154">
              <a:buSzPts val="3600"/>
            </a:pPr>
            <a:r>
              <a:rPr lang="en-US" sz="3600"/>
              <a:t>“Ann Arbor” </a:t>
            </a:r>
            <a:endParaRPr sz="3600"/>
          </a:p>
          <a:p>
            <a:pPr marL="685731" indent="-457154">
              <a:spcBef>
                <a:spcPts val="0"/>
              </a:spcBef>
              <a:buSzPts val="3600"/>
            </a:pPr>
            <a:r>
              <a:rPr lang="en-US" sz="3600"/>
              <a:t>“hot dog” </a:t>
            </a:r>
            <a:endParaRPr sz="3600"/>
          </a:p>
          <a:p>
            <a:pPr marL="685731" indent="-457154">
              <a:spcBef>
                <a:spcPts val="0"/>
              </a:spcBef>
              <a:buSzPts val="3600"/>
            </a:pPr>
            <a:r>
              <a:rPr lang="en-US" sz="3600"/>
              <a:t>“in front of” </a:t>
            </a:r>
            <a:endParaRPr sz="3600"/>
          </a:p>
          <a:p>
            <a:pPr marL="685731" indent="-457154">
              <a:spcBef>
                <a:spcPts val="0"/>
              </a:spcBef>
              <a:buSzPts val="3600"/>
            </a:pPr>
            <a:r>
              <a:rPr lang="en-US" sz="3600"/>
              <a:t>“Txt U L8R” </a:t>
            </a:r>
            <a:endParaRPr sz="3600"/>
          </a:p>
        </p:txBody>
      </p:sp>
      <p:graphicFrame>
        <p:nvGraphicFramePr>
          <p:cNvPr id="462" name="Google Shape;462;p28"/>
          <p:cNvGraphicFramePr/>
          <p:nvPr/>
        </p:nvGraphicFramePr>
        <p:xfrm>
          <a:off x="8498970" y="1590566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67286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153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Skip-gram examples</a:t>
                      </a:r>
                      <a:endParaRPr sz="36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15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63" name="Google Shape;463;p28"/>
          <p:cNvSpPr txBox="1"/>
          <p:nvPr/>
        </p:nvSpPr>
        <p:spPr>
          <a:xfrm>
            <a:off x="8498970" y="2605892"/>
            <a:ext cx="6728643" cy="299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685731" indent="-457154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“not only … but also”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457154">
              <a:lnSpc>
                <a:spcPct val="90000"/>
              </a:lnSpc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“deep * networks”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Use sequential patterns for text mining</a:t>
            </a:r>
            <a:endParaRPr sz="4800"/>
          </a:p>
        </p:txBody>
      </p:sp>
      <p:sp>
        <p:nvSpPr>
          <p:cNvPr id="470" name="Google Shape;470;p29"/>
          <p:cNvSpPr txBox="1">
            <a:spLocks noGrp="1"/>
          </p:cNvSpPr>
          <p:nvPr>
            <p:ph type="body" idx="1"/>
          </p:nvPr>
        </p:nvSpPr>
        <p:spPr>
          <a:xfrm>
            <a:off x="2758930" y="4589023"/>
            <a:ext cx="5051507" cy="333747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indent="-457154">
              <a:buSzPts val="3600"/>
            </a:pPr>
            <a:r>
              <a:rPr lang="en-US" sz="3600"/>
              <a:t>Classification</a:t>
            </a:r>
            <a:endParaRPr sz="3600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Clustering</a:t>
            </a:r>
            <a:endParaRPr sz="3600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Ranking</a:t>
            </a:r>
            <a:endParaRPr sz="3600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Recommendation</a:t>
            </a:r>
            <a:endParaRPr sz="3600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Visualization</a:t>
            </a:r>
            <a:endParaRPr sz="3600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...</a:t>
            </a:r>
            <a:endParaRPr sz="3600"/>
          </a:p>
        </p:txBody>
      </p:sp>
      <p:sp>
        <p:nvSpPr>
          <p:cNvPr id="471" name="Google Shape;471;p29"/>
          <p:cNvSpPr txBox="1"/>
          <p:nvPr/>
        </p:nvSpPr>
        <p:spPr>
          <a:xfrm>
            <a:off x="9068139" y="2656337"/>
            <a:ext cx="5635850" cy="93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36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</a:t>
            </a:r>
            <a:endParaRPr sz="36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29"/>
          <p:cNvSpPr/>
          <p:nvPr/>
        </p:nvSpPr>
        <p:spPr>
          <a:xfrm rot="5400000">
            <a:off x="10606364" y="3548153"/>
            <a:ext cx="749927" cy="17665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pic>
        <p:nvPicPr>
          <p:cNvPr id="473" name="Google Shape;4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14" y="2096566"/>
            <a:ext cx="1784525" cy="2104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29"/>
          <p:cNvGrpSpPr/>
          <p:nvPr/>
        </p:nvGrpSpPr>
        <p:grpSpPr>
          <a:xfrm>
            <a:off x="2848397" y="2829495"/>
            <a:ext cx="5468816" cy="644337"/>
            <a:chOff x="2848675" y="2829325"/>
            <a:chExt cx="5469350" cy="644400"/>
          </a:xfrm>
        </p:grpSpPr>
        <p:sp>
          <p:nvSpPr>
            <p:cNvPr id="475" name="Google Shape;475;p29"/>
            <p:cNvSpPr/>
            <p:nvPr/>
          </p:nvSpPr>
          <p:spPr>
            <a:xfrm>
              <a:off x="2848675" y="2921650"/>
              <a:ext cx="439800" cy="552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76;p29"/>
            <p:cNvSpPr txBox="1"/>
            <p:nvPr/>
          </p:nvSpPr>
          <p:spPr>
            <a:xfrm>
              <a:off x="3441225" y="2829325"/>
              <a:ext cx="48768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 → w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 → … → w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endParaRPr sz="36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77" name="Google Shape;477;p29"/>
          <p:cNvSpPr/>
          <p:nvPr/>
        </p:nvSpPr>
        <p:spPr>
          <a:xfrm>
            <a:off x="8181876" y="2921811"/>
            <a:ext cx="439757" cy="5519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478" name="Google Shape;478;p29"/>
          <p:cNvSpPr/>
          <p:nvPr/>
        </p:nvSpPr>
        <p:spPr>
          <a:xfrm rot="10800000">
            <a:off x="7554812" y="5408894"/>
            <a:ext cx="759226" cy="1051697"/>
          </a:xfrm>
          <a:prstGeom prst="rightArrow">
            <a:avLst>
              <a:gd name="adj1" fmla="val 50000"/>
              <a:gd name="adj2" fmla="val 56163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479" name="Google Shape;479;p29"/>
          <p:cNvSpPr txBox="1"/>
          <p:nvPr/>
        </p:nvSpPr>
        <p:spPr>
          <a:xfrm>
            <a:off x="8871933" y="5275981"/>
            <a:ext cx="5051507" cy="1578746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Modeled as itemsets or feature vectors </a:t>
            </a:r>
            <a:endParaRPr/>
          </a:p>
        </p:txBody>
      </p:sp>
      <p:grpSp>
        <p:nvGrpSpPr>
          <p:cNvPr id="480" name="Google Shape;480;p29"/>
          <p:cNvGrpSpPr/>
          <p:nvPr/>
        </p:nvGrpSpPr>
        <p:grpSpPr>
          <a:xfrm>
            <a:off x="3303577" y="1458004"/>
            <a:ext cx="4932118" cy="1371466"/>
            <a:chOff x="3303900" y="1457700"/>
            <a:chExt cx="4932600" cy="1371600"/>
          </a:xfrm>
        </p:grpSpPr>
        <p:sp>
          <p:nvSpPr>
            <p:cNvPr id="481" name="Google Shape;481;p29"/>
            <p:cNvSpPr txBox="1"/>
            <p:nvPr/>
          </p:nvSpPr>
          <p:spPr>
            <a:xfrm>
              <a:off x="3303900" y="1457700"/>
              <a:ext cx="49326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333"/>
                </a:spcBef>
              </a:pPr>
              <a:r>
                <a:rPr lang="en-US" sz="3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sequence of words</a:t>
              </a:r>
              <a:endParaRPr/>
            </a:p>
          </p:txBody>
        </p:sp>
        <p:cxnSp>
          <p:nvCxnSpPr>
            <p:cNvPr id="482" name="Google Shape;482;p29"/>
            <p:cNvCxnSpPr>
              <a:stCxn id="481" idx="2"/>
              <a:endCxn id="476" idx="0"/>
            </p:cNvCxnSpPr>
            <p:nvPr/>
          </p:nvCxnSpPr>
          <p:spPr>
            <a:xfrm>
              <a:off x="5770200" y="2388300"/>
              <a:ext cx="109500" cy="44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83" name="Google Shape;483;p29"/>
          <p:cNvGrpSpPr/>
          <p:nvPr/>
        </p:nvGrpSpPr>
        <p:grpSpPr>
          <a:xfrm>
            <a:off x="8895231" y="1458004"/>
            <a:ext cx="6105904" cy="1360367"/>
            <a:chOff x="8896100" y="1457700"/>
            <a:chExt cx="6106500" cy="1360500"/>
          </a:xfrm>
        </p:grpSpPr>
        <p:sp>
          <p:nvSpPr>
            <p:cNvPr id="484" name="Google Shape;484;p29"/>
            <p:cNvSpPr txBox="1"/>
            <p:nvPr/>
          </p:nvSpPr>
          <p:spPr>
            <a:xfrm>
              <a:off x="8896100" y="1457700"/>
              <a:ext cx="61065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333"/>
                </a:spcBef>
              </a:pPr>
              <a:r>
                <a:rPr lang="en-US" sz="3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n-grams and skip-grams</a:t>
              </a:r>
              <a:endParaRPr/>
            </a:p>
          </p:txBody>
        </p:sp>
        <p:cxnSp>
          <p:nvCxnSpPr>
            <p:cNvPr id="485" name="Google Shape;485;p29"/>
            <p:cNvCxnSpPr>
              <a:stCxn id="484" idx="2"/>
            </p:cNvCxnSpPr>
            <p:nvPr/>
          </p:nvCxnSpPr>
          <p:spPr>
            <a:xfrm flipH="1">
              <a:off x="11510150" y="2388300"/>
              <a:ext cx="439200" cy="42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3600"/>
              <a:t>Example of sequential patterns for text mining</a:t>
            </a:r>
            <a:endParaRPr sz="3600"/>
          </a:p>
        </p:txBody>
      </p:sp>
      <p:sp>
        <p:nvSpPr>
          <p:cNvPr id="492" name="Google Shape;492;p30"/>
          <p:cNvSpPr txBox="1">
            <a:spLocks noGrp="1"/>
          </p:cNvSpPr>
          <p:nvPr>
            <p:ph type="body" idx="1"/>
          </p:nvPr>
        </p:nvSpPr>
        <p:spPr>
          <a:xfrm>
            <a:off x="1117590" y="1590567"/>
            <a:ext cx="14020931" cy="661105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i="1"/>
              <a:t>“to be or not to be”</a:t>
            </a:r>
            <a:endParaRPr b="1" i="1"/>
          </a:p>
          <a:p>
            <a:pPr indent="-457154">
              <a:buSzPts val="3600"/>
            </a:pPr>
            <a:r>
              <a:rPr lang="en-US" sz="3600"/>
              <a:t>Represented as set of trigrams: </a:t>
            </a:r>
            <a:endParaRPr sz="3600"/>
          </a:p>
          <a:p>
            <a:pPr lvl="1" indent="-457154">
              <a:lnSpc>
                <a:spcPct val="150000"/>
              </a:lnSpc>
              <a:spcBef>
                <a:spcPts val="0"/>
              </a:spcBef>
              <a:buSzPts val="3600"/>
            </a:pPr>
            <a:r>
              <a:rPr lang="en-US" sz="3600"/>
              <a:t>{“to be or”, “be or not”, “or not to”, “not to be”}</a:t>
            </a:r>
            <a:endParaRPr sz="3600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Represented as a vector of bigrams:</a:t>
            </a:r>
            <a:endParaRPr sz="3600"/>
          </a:p>
          <a:p>
            <a:pPr lvl="1" indent="-457154">
              <a:spcBef>
                <a:spcPts val="0"/>
              </a:spcBef>
              <a:buSzPts val="3600"/>
            </a:pPr>
            <a:r>
              <a:rPr lang="en-US" sz="3600"/>
              <a:t>Dimensions = {“to be”, “be or”, “or not”, “not to”}</a:t>
            </a:r>
            <a:endParaRPr sz="3600"/>
          </a:p>
          <a:p>
            <a:pPr lvl="1" indent="-457154">
              <a:lnSpc>
                <a:spcPct val="150000"/>
              </a:lnSpc>
              <a:spcBef>
                <a:spcPts val="0"/>
              </a:spcBef>
              <a:buSzPts val="3600"/>
            </a:pPr>
            <a:r>
              <a:rPr lang="en-US" sz="3600"/>
              <a:t>Vector = </a:t>
            </a:r>
            <a:r>
              <a:rPr lang="en-US" sz="3600" b="1"/>
              <a:t>⟨</a:t>
            </a:r>
            <a:r>
              <a:rPr lang="en-US" sz="3600"/>
              <a:t>2, 1, 1, 1</a:t>
            </a:r>
            <a:r>
              <a:rPr lang="en-US" sz="3600" b="1"/>
              <a:t>⟩</a:t>
            </a:r>
            <a:endParaRPr sz="3600" b="1"/>
          </a:p>
          <a:p>
            <a:pPr indent="-457154">
              <a:spcBef>
                <a:spcPts val="0"/>
              </a:spcBef>
              <a:buSzPts val="3600"/>
            </a:pPr>
            <a:r>
              <a:rPr lang="en-US" sz="3600"/>
              <a:t>Then all functionalities for itemsets/vectors can be applied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"/>
          <p:cNvSpPr txBox="1">
            <a:spLocks noGrp="1"/>
          </p:cNvSpPr>
          <p:nvPr>
            <p:ph type="title"/>
          </p:nvPr>
        </p:nvSpPr>
        <p:spPr>
          <a:xfrm>
            <a:off x="1117600" y="328225"/>
            <a:ext cx="14020801" cy="999898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What you should know</a:t>
            </a:r>
            <a:endParaRPr/>
          </a:p>
        </p:txBody>
      </p:sp>
      <p:sp>
        <p:nvSpPr>
          <p:cNvPr id="498" name="Google Shape;498;p31"/>
          <p:cNvSpPr txBox="1">
            <a:spLocks noGrp="1"/>
          </p:cNvSpPr>
          <p:nvPr>
            <p:ph type="body" idx="1"/>
          </p:nvPr>
        </p:nvSpPr>
        <p:spPr>
          <a:xfrm>
            <a:off x="1117590" y="1590562"/>
            <a:ext cx="14020931" cy="4156694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Difference between sequential patterns and frequent itemsets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n-grams and skip-grams 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How to represent text data as sets/vectors of n-grams and skip-grams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53590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236</Words>
  <Application>Microsoft Macintosh PowerPoint</Application>
  <PresentationFormat>Custom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Sequential Patterns</vt:lpstr>
      <vt:lpstr>Sequential patterns and text mining</vt:lpstr>
      <vt:lpstr>Extracting N-grams and Skip-grams in text</vt:lpstr>
      <vt:lpstr>Use sequential patterns for text mining</vt:lpstr>
      <vt:lpstr>Example of sequential patterns for text mining</vt:lpstr>
      <vt:lpstr>What you should know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4.2.3_Sequential Patterns for Text Mining</dc:title>
  <dc:subject>Data Mining 1</dc:subject>
  <dc:creator>Qiaozhu Mei</dc:creator>
  <cp:keywords/>
  <dc:description/>
  <cp:lastModifiedBy>Tan, Yuanru</cp:lastModifiedBy>
  <cp:revision>2</cp:revision>
  <dcterms:modified xsi:type="dcterms:W3CDTF">2019-11-18T19:48:50Z</dcterms:modified>
  <cp:category/>
</cp:coreProperties>
</file>